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qo/9Wlzb+dOnABdBnK6V4gGLhc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vek Poovaling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13T05:19:55.932">
    <p:pos x="0" y="0"/>
    <p:text>@Everyone - This is a jugaad for todays presentation - So go with it for now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2mqDU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8a986d05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8a986d0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8a986d05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e8a986d05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6d3788bd4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6d3788bd4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THESE ARE THE SOL REQUIREMENTS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6d3788bd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e6d3788bd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UG5iA3djtRBJJX8XdR5Vd7mjjOQ-nLwP/view" TargetMode="External"/><Relationship Id="rId4" Type="http://schemas.openxmlformats.org/officeDocument/2006/relationships/image" Target="../media/image38.jpg"/><Relationship Id="rId5" Type="http://schemas.openxmlformats.org/officeDocument/2006/relationships/hyperlink" Target="https://drive.google.com/drive/u/0/folders/0AMV_olNOVSSxUk9PV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jpg"/><Relationship Id="rId10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7.jpg"/><Relationship Id="rId9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image" Target="../media/image51.jpg"/><Relationship Id="rId7" Type="http://schemas.openxmlformats.org/officeDocument/2006/relationships/image" Target="../media/image50.jpg"/><Relationship Id="rId8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52.png"/><Relationship Id="rId9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3.jpg"/><Relationship Id="rId5" Type="http://schemas.openxmlformats.org/officeDocument/2006/relationships/image" Target="../media/image11.jpg"/><Relationship Id="rId6" Type="http://schemas.openxmlformats.org/officeDocument/2006/relationships/image" Target="../media/image9.jp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jp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9" Type="http://schemas.openxmlformats.org/officeDocument/2006/relationships/image" Target="../media/image28.jpg"/><Relationship Id="rId5" Type="http://schemas.openxmlformats.org/officeDocument/2006/relationships/image" Target="../media/image31.jpg"/><Relationship Id="rId6" Type="http://schemas.openxmlformats.org/officeDocument/2006/relationships/image" Target="../media/image33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424250" y="3419850"/>
            <a:ext cx="591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AI Powered MedTech</a:t>
            </a:r>
            <a:r>
              <a:rPr b="1" i="0" lang="en" sz="1500" u="none" cap="none" strike="noStrike">
                <a:solidFill>
                  <a:srgbClr val="1C203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Company</a:t>
            </a:r>
            <a:endParaRPr b="0" i="0" sz="1500" u="none" cap="none" strike="noStrike"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Specializing in Computational </a:t>
            </a:r>
            <a:r>
              <a:rPr b="1" i="0" lang="en" sz="15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Pathology</a:t>
            </a:r>
            <a:r>
              <a:rPr b="0" i="0" lang="en" sz="15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b="1" i="0" lang="en" sz="15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Radiology</a:t>
            </a:r>
            <a:endParaRPr b="1" i="0" sz="15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400" y="1641323"/>
            <a:ext cx="2946000" cy="16571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0" y="-19875"/>
            <a:ext cx="9144000" cy="78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0625" y="49425"/>
            <a:ext cx="2769925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50" y="0"/>
            <a:ext cx="1785875" cy="7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75" y="949838"/>
            <a:ext cx="4143651" cy="368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grpSp>
        <p:nvGrpSpPr>
          <p:cNvPr id="211" name="Google Shape;211;p10"/>
          <p:cNvGrpSpPr/>
          <p:nvPr/>
        </p:nvGrpSpPr>
        <p:grpSpPr>
          <a:xfrm>
            <a:off x="1652150" y="1086999"/>
            <a:ext cx="3888000" cy="467476"/>
            <a:chOff x="1951675" y="799675"/>
            <a:chExt cx="3888000" cy="561600"/>
          </a:xfrm>
        </p:grpSpPr>
        <p:sp>
          <p:nvSpPr>
            <p:cNvPr id="212" name="Google Shape;212;p10"/>
            <p:cNvSpPr/>
            <p:nvPr/>
          </p:nvSpPr>
          <p:spPr>
            <a:xfrm>
              <a:off x="1951675" y="1251175"/>
              <a:ext cx="121200" cy="110100"/>
            </a:xfrm>
            <a:prstGeom prst="ellipse">
              <a:avLst/>
            </a:prstGeom>
            <a:solidFill>
              <a:srgbClr val="FFFF00"/>
            </a:solidFill>
            <a:ln cap="flat" cmpd="sng" w="9525">
              <a:solidFill>
                <a:srgbClr val="00D2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10"/>
            <p:cNvCxnSpPr>
              <a:stCxn id="212" idx="0"/>
            </p:cNvCxnSpPr>
            <p:nvPr/>
          </p:nvCxnSpPr>
          <p:spPr>
            <a:xfrm rot="-5400000">
              <a:off x="3700225" y="-888275"/>
              <a:ext cx="451500" cy="3827400"/>
            </a:xfrm>
            <a:prstGeom prst="bentConnector2">
              <a:avLst/>
            </a:prstGeom>
            <a:noFill/>
            <a:ln cap="flat" cmpd="sng" w="19050">
              <a:solidFill>
                <a:srgbClr val="00D2E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14" name="Google Shape;214;p10"/>
          <p:cNvCxnSpPr/>
          <p:nvPr/>
        </p:nvCxnSpPr>
        <p:spPr>
          <a:xfrm flipH="1" rot="10800000">
            <a:off x="2493202" y="1418905"/>
            <a:ext cx="3150300" cy="330600"/>
          </a:xfrm>
          <a:prstGeom prst="bentConnector3">
            <a:avLst>
              <a:gd fmla="val -302" name="adj1"/>
            </a:avLst>
          </a:prstGeom>
          <a:noFill/>
          <a:ln cap="flat" cmpd="sng" w="19050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10"/>
          <p:cNvSpPr/>
          <p:nvPr/>
        </p:nvSpPr>
        <p:spPr>
          <a:xfrm>
            <a:off x="2439073" y="1738845"/>
            <a:ext cx="121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5540152" y="1257105"/>
            <a:ext cx="2224800" cy="2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10"/>
          <p:cNvCxnSpPr/>
          <p:nvPr/>
        </p:nvCxnSpPr>
        <p:spPr>
          <a:xfrm flipH="1" rot="10800000">
            <a:off x="2826577" y="1827505"/>
            <a:ext cx="2766900" cy="447000"/>
          </a:xfrm>
          <a:prstGeom prst="bentConnector3">
            <a:avLst>
              <a:gd fmla="val 12566" name="adj1"/>
            </a:avLst>
          </a:prstGeom>
          <a:noFill/>
          <a:ln cap="flat" cmpd="sng" w="19050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0"/>
          <p:cNvSpPr/>
          <p:nvPr/>
        </p:nvSpPr>
        <p:spPr>
          <a:xfrm>
            <a:off x="2773825" y="2209773"/>
            <a:ext cx="121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449525" y="2525213"/>
            <a:ext cx="121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3737818" y="3191973"/>
            <a:ext cx="121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5540152" y="1686167"/>
            <a:ext cx="2224800" cy="2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5540152" y="2390580"/>
            <a:ext cx="2224800" cy="2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5511575" y="2990669"/>
            <a:ext cx="2224800" cy="5232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5521127" y="3652955"/>
            <a:ext cx="2224800" cy="297300"/>
          </a:xfrm>
          <a:prstGeom prst="rect">
            <a:avLst/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SLIDE STACK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3328325" y="3756213"/>
            <a:ext cx="121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5540150" y="884300"/>
            <a:ext cx="2224800" cy="323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HMI DISPLAY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540152" y="1257105"/>
            <a:ext cx="2224800" cy="323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MICROSCOPIC OBJECTIVE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5540152" y="1671442"/>
            <a:ext cx="2224800" cy="323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LOW MAGNIFICATION CAMERA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5540152" y="2393918"/>
            <a:ext cx="2224800" cy="323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GRIPPER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5746359" y="3021418"/>
            <a:ext cx="222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EMBEDDED CONTROLLER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(With Vision Processor)</a:t>
            </a:r>
            <a:endParaRPr b="1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0"/>
          <p:cNvSpPr txBox="1"/>
          <p:nvPr>
            <p:ph type="title"/>
          </p:nvPr>
        </p:nvSpPr>
        <p:spPr>
          <a:xfrm>
            <a:off x="-5854" y="195"/>
            <a:ext cx="650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0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10"/>
          <p:cNvCxnSpPr>
            <a:stCxn id="225" idx="6"/>
            <a:endCxn id="224" idx="1"/>
          </p:cNvCxnSpPr>
          <p:nvPr/>
        </p:nvCxnSpPr>
        <p:spPr>
          <a:xfrm flipH="1" rot="10800000">
            <a:off x="3449525" y="3801663"/>
            <a:ext cx="2071500" cy="9600"/>
          </a:xfrm>
          <a:prstGeom prst="straightConnector1">
            <a:avLst/>
          </a:prstGeom>
          <a:noFill/>
          <a:ln cap="flat" cmpd="sng" w="19050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0"/>
          <p:cNvCxnSpPr>
            <a:stCxn id="220" idx="6"/>
          </p:cNvCxnSpPr>
          <p:nvPr/>
        </p:nvCxnSpPr>
        <p:spPr>
          <a:xfrm flipH="1" rot="10800000">
            <a:off x="3859018" y="3245223"/>
            <a:ext cx="1652700" cy="1800"/>
          </a:xfrm>
          <a:prstGeom prst="straightConnector1">
            <a:avLst/>
          </a:prstGeom>
          <a:noFill/>
          <a:ln cap="flat" cmpd="sng" w="19050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10"/>
          <p:cNvCxnSpPr>
            <a:stCxn id="219" idx="6"/>
            <a:endCxn id="229" idx="1"/>
          </p:cNvCxnSpPr>
          <p:nvPr/>
        </p:nvCxnSpPr>
        <p:spPr>
          <a:xfrm flipH="1" rot="10800000">
            <a:off x="3570725" y="2555363"/>
            <a:ext cx="1969500" cy="24900"/>
          </a:xfrm>
          <a:prstGeom prst="straightConnector1">
            <a:avLst/>
          </a:prstGeom>
          <a:noFill/>
          <a:ln cap="flat" cmpd="sng" w="9525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10"/>
          <p:cNvSpPr txBox="1"/>
          <p:nvPr/>
        </p:nvSpPr>
        <p:spPr>
          <a:xfrm>
            <a:off x="0" y="188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MUP Design - Final iteration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e8a986d055_4_0" title="Aindra- working 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25" y="895300"/>
            <a:ext cx="5252699" cy="3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8a986d055_4_0"/>
          <p:cNvSpPr txBox="1"/>
          <p:nvPr/>
        </p:nvSpPr>
        <p:spPr>
          <a:xfrm>
            <a:off x="5723325" y="1715825"/>
            <a:ext cx="3330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r>
              <a:rPr b="1" lang="en" sz="18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Operation</a:t>
            </a:r>
            <a:endParaRPr b="1" sz="18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Loading Stack of Slides 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Extraction of slides from stack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Low magnification Imaging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Identifying ROI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High magnification Imaging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Returning Slide to Stack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e8a986d055_4_0"/>
          <p:cNvSpPr txBox="1"/>
          <p:nvPr/>
        </p:nvSpPr>
        <p:spPr>
          <a:xfrm>
            <a:off x="90150" y="4742950"/>
            <a:ext cx="92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Bill of Materials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for the above MUP is available, MUP has not been built due to Pandemic restrictions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e8a986d055_4_0"/>
          <p:cNvSpPr txBox="1"/>
          <p:nvPr/>
        </p:nvSpPr>
        <p:spPr>
          <a:xfrm>
            <a:off x="92332" y="4428475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All Work and Deliverables Shared with the Startup</a:t>
            </a:r>
            <a:endParaRPr/>
          </a:p>
        </p:txBody>
      </p:sp>
      <p:sp>
        <p:nvSpPr>
          <p:cNvPr id="244" name="Google Shape;244;ge8a986d055_4_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MUP Working Animation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/>
          <p:nvPr/>
        </p:nvSpPr>
        <p:spPr>
          <a:xfrm>
            <a:off x="0" y="188"/>
            <a:ext cx="9144000" cy="5850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-48100" y="-28675"/>
            <a:ext cx="90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e8a986d055_6_0"/>
          <p:cNvGrpSpPr/>
          <p:nvPr/>
        </p:nvGrpSpPr>
        <p:grpSpPr>
          <a:xfrm>
            <a:off x="3579918" y="1876108"/>
            <a:ext cx="2232993" cy="2347173"/>
            <a:chOff x="4733387" y="2304040"/>
            <a:chExt cx="2734500" cy="2874324"/>
          </a:xfrm>
        </p:grpSpPr>
        <p:sp>
          <p:nvSpPr>
            <p:cNvPr id="256" name="Google Shape;256;ge8a986d055_6_0"/>
            <p:cNvSpPr/>
            <p:nvPr/>
          </p:nvSpPr>
          <p:spPr>
            <a:xfrm>
              <a:off x="4733387" y="2443864"/>
              <a:ext cx="2734500" cy="27345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e8a986d055_6_0"/>
            <p:cNvSpPr/>
            <p:nvPr/>
          </p:nvSpPr>
          <p:spPr>
            <a:xfrm>
              <a:off x="5948939" y="2304040"/>
              <a:ext cx="279600" cy="2796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e8a986d055_6_0"/>
            <p:cNvSpPr/>
            <p:nvPr/>
          </p:nvSpPr>
          <p:spPr>
            <a:xfrm>
              <a:off x="7092436" y="4450608"/>
              <a:ext cx="279600" cy="2796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D2E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e8a986d055_6_0"/>
            <p:cNvSpPr/>
            <p:nvPr/>
          </p:nvSpPr>
          <p:spPr>
            <a:xfrm>
              <a:off x="7092436" y="2936819"/>
              <a:ext cx="279600" cy="2796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8a986d055_6_0"/>
            <p:cNvSpPr/>
            <p:nvPr/>
          </p:nvSpPr>
          <p:spPr>
            <a:xfrm>
              <a:off x="4799856" y="4450608"/>
              <a:ext cx="279600" cy="2796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8a986d055_6_0"/>
            <p:cNvSpPr/>
            <p:nvPr/>
          </p:nvSpPr>
          <p:spPr>
            <a:xfrm>
              <a:off x="4799856" y="2936819"/>
              <a:ext cx="279600" cy="2796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ge8a986d055_6_0"/>
          <p:cNvSpPr txBox="1"/>
          <p:nvPr/>
        </p:nvSpPr>
        <p:spPr>
          <a:xfrm>
            <a:off x="3993050" y="1122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KivyMD</a:t>
            </a:r>
            <a:endParaRPr b="1" i="0" sz="20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e8a986d055_6_0"/>
          <p:cNvSpPr txBox="1"/>
          <p:nvPr/>
        </p:nvSpPr>
        <p:spPr>
          <a:xfrm>
            <a:off x="4237388" y="1490638"/>
            <a:ext cx="229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UI/UX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e8a986d055_6_0"/>
          <p:cNvSpPr txBox="1"/>
          <p:nvPr/>
        </p:nvSpPr>
        <p:spPr>
          <a:xfrm>
            <a:off x="5862375" y="218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Open cv</a:t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e8a986d055_6_0"/>
          <p:cNvSpPr txBox="1"/>
          <p:nvPr/>
        </p:nvSpPr>
        <p:spPr>
          <a:xfrm>
            <a:off x="5386550" y="2536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Contour techniques 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Edge detection 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processing</a:t>
            </a:r>
            <a:endParaRPr b="1"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266" name="Google Shape;266;ge8a986d055_6_0"/>
          <p:cNvSpPr txBox="1"/>
          <p:nvPr/>
        </p:nvSpPr>
        <p:spPr>
          <a:xfrm>
            <a:off x="5862375" y="3561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PIL</a:t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e8a986d055_6_0"/>
          <p:cNvSpPr txBox="1"/>
          <p:nvPr/>
        </p:nvSpPr>
        <p:spPr>
          <a:xfrm>
            <a:off x="5639825" y="3876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Filtering</a:t>
            </a:r>
            <a:endParaRPr b="1" i="0" sz="1200" u="none" cap="none" strike="noStrike">
              <a:solidFill>
                <a:schemeClr val="lt1"/>
              </a:solidFill>
            </a:endParaRPr>
          </a:p>
        </p:txBody>
      </p:sp>
      <p:sp>
        <p:nvSpPr>
          <p:cNvPr id="268" name="Google Shape;268;ge8a986d055_6_0"/>
          <p:cNvSpPr txBox="1"/>
          <p:nvPr/>
        </p:nvSpPr>
        <p:spPr>
          <a:xfrm>
            <a:off x="1989013" y="3791825"/>
            <a:ext cx="229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System designing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e8a986d055_6_0"/>
          <p:cNvSpPr txBox="1"/>
          <p:nvPr/>
        </p:nvSpPr>
        <p:spPr>
          <a:xfrm>
            <a:off x="1900675" y="3383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Fusion 360</a:t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e8a986d055_6_0"/>
          <p:cNvSpPr txBox="1"/>
          <p:nvPr/>
        </p:nvSpPr>
        <p:spPr>
          <a:xfrm>
            <a:off x="2139963" y="2302650"/>
            <a:ext cx="229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denoising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e8a986d055_6_0"/>
          <p:cNvSpPr txBox="1"/>
          <p:nvPr/>
        </p:nvSpPr>
        <p:spPr>
          <a:xfrm>
            <a:off x="2472800" y="1990626"/>
            <a:ext cx="2298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Scikit </a:t>
            </a:r>
            <a:endParaRPr b="1" i="0" sz="20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e8a986d055_6_0"/>
          <p:cNvSpPr txBox="1"/>
          <p:nvPr/>
        </p:nvSpPr>
        <p:spPr>
          <a:xfrm>
            <a:off x="0" y="188"/>
            <a:ext cx="9144000" cy="5850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e8a986d055_6_0"/>
          <p:cNvSpPr txBox="1"/>
          <p:nvPr/>
        </p:nvSpPr>
        <p:spPr>
          <a:xfrm>
            <a:off x="-48100" y="-28675"/>
            <a:ext cx="90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Learnings- SW Tools and Technology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/>
          <p:nvPr/>
        </p:nvSpPr>
        <p:spPr>
          <a:xfrm rot="5400000">
            <a:off x="2080683" y="1805417"/>
            <a:ext cx="685800" cy="685800"/>
          </a:xfrm>
          <a:prstGeom prst="blockArc">
            <a:avLst>
              <a:gd fmla="val 16153352" name="adj1"/>
              <a:gd fmla="val 50347" name="adj2"/>
              <a:gd fmla="val 13999" name="adj3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0" y="2396248"/>
            <a:ext cx="24333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2623102" y="1983965"/>
            <a:ext cx="193500" cy="166800"/>
          </a:xfrm>
          <a:prstGeom prst="triangle">
            <a:avLst>
              <a:gd fmla="val 50000" name="adj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2"/>
          <p:cNvSpPr/>
          <p:nvPr/>
        </p:nvSpPr>
        <p:spPr>
          <a:xfrm rot="5400000">
            <a:off x="4036895" y="1919717"/>
            <a:ext cx="685800" cy="685800"/>
          </a:xfrm>
          <a:prstGeom prst="blockArc">
            <a:avLst>
              <a:gd fmla="val 16184359" name="adj1"/>
              <a:gd fmla="val 164567" name="adj2"/>
              <a:gd fmla="val 13962" name="adj3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-1" y="2510548"/>
            <a:ext cx="4380900" cy="95100"/>
          </a:xfrm>
          <a:prstGeom prst="rect">
            <a:avLst/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 rot="-5400000">
            <a:off x="4613898" y="2163342"/>
            <a:ext cx="124500" cy="95100"/>
          </a:xfrm>
          <a:prstGeom prst="rect">
            <a:avLst/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4581340" y="1992051"/>
            <a:ext cx="193500" cy="1668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 rot="5400000">
            <a:off x="6032532" y="2034017"/>
            <a:ext cx="685800" cy="685800"/>
          </a:xfrm>
          <a:prstGeom prst="blockArc">
            <a:avLst>
              <a:gd fmla="val 16260309" name="adj1"/>
              <a:gd fmla="val 21515221" name="adj2"/>
              <a:gd fmla="val 13992" name="adj3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1" y="2624848"/>
            <a:ext cx="64071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/>
          <p:nvPr/>
        </p:nvSpPr>
        <p:spPr>
          <a:xfrm rot="-5400000">
            <a:off x="6550293" y="2225636"/>
            <a:ext cx="2454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6576148" y="1992051"/>
            <a:ext cx="193500" cy="166800"/>
          </a:xfrm>
          <a:prstGeom prst="triangle">
            <a:avLst>
              <a:gd fmla="val 50000" name="adj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1" y="2742527"/>
            <a:ext cx="7136100" cy="95100"/>
          </a:xfrm>
          <a:prstGeom prst="rect">
            <a:avLst/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/>
          <p:nvPr/>
        </p:nvSpPr>
        <p:spPr>
          <a:xfrm rot="5400000">
            <a:off x="7098374" y="2706581"/>
            <a:ext cx="193500" cy="1668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 flipH="1" rot="5400000">
            <a:off x="6036611" y="2858513"/>
            <a:ext cx="685800" cy="685800"/>
          </a:xfrm>
          <a:prstGeom prst="blockArc">
            <a:avLst>
              <a:gd fmla="val 16260309" name="adj1"/>
              <a:gd fmla="val 110065" name="adj2"/>
              <a:gd fmla="val 13985" name="adj3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 flipH="1" rot="10800000">
            <a:off x="1" y="2858383"/>
            <a:ext cx="63801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/>
          <p:nvPr/>
        </p:nvSpPr>
        <p:spPr>
          <a:xfrm rot="-5400000">
            <a:off x="6550293" y="3259613"/>
            <a:ext cx="2454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/>
          <p:nvPr/>
        </p:nvSpPr>
        <p:spPr>
          <a:xfrm rot="10800000">
            <a:off x="6576209" y="3421170"/>
            <a:ext cx="193500" cy="166800"/>
          </a:xfrm>
          <a:prstGeom prst="triangle">
            <a:avLst>
              <a:gd fmla="val 50000" name="adj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/>
          <p:nvPr/>
        </p:nvSpPr>
        <p:spPr>
          <a:xfrm flipH="1" rot="5400000">
            <a:off x="4037767" y="2976514"/>
            <a:ext cx="685800" cy="685800"/>
          </a:xfrm>
          <a:prstGeom prst="blockArc">
            <a:avLst>
              <a:gd fmla="val 16184359" name="adj1"/>
              <a:gd fmla="val 164567" name="adj2"/>
              <a:gd fmla="val 13962" name="adj3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/>
          <p:nvPr/>
        </p:nvSpPr>
        <p:spPr>
          <a:xfrm flipH="1" rot="10800000">
            <a:off x="-1" y="2976385"/>
            <a:ext cx="4380900" cy="95100"/>
          </a:xfrm>
          <a:prstGeom prst="rect">
            <a:avLst/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/>
          <p:nvPr/>
        </p:nvSpPr>
        <p:spPr>
          <a:xfrm rot="-5400000">
            <a:off x="4619148" y="3321189"/>
            <a:ext cx="114000" cy="95100"/>
          </a:xfrm>
          <a:prstGeom prst="rect">
            <a:avLst/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 rot="10800000">
            <a:off x="4586410" y="3425844"/>
            <a:ext cx="193500" cy="1668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/>
          <p:nvPr/>
        </p:nvSpPr>
        <p:spPr>
          <a:xfrm flipH="1" rot="5400000">
            <a:off x="2080683" y="3095778"/>
            <a:ext cx="685800" cy="685800"/>
          </a:xfrm>
          <a:prstGeom prst="blockArc">
            <a:avLst>
              <a:gd fmla="val 16153352" name="adj1"/>
              <a:gd fmla="val 21526963" name="adj2"/>
              <a:gd fmla="val 13831" name="adj3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 flipH="1" rot="10800000">
            <a:off x="1" y="3095648"/>
            <a:ext cx="2433300" cy="951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/>
          <p:nvPr/>
        </p:nvSpPr>
        <p:spPr>
          <a:xfrm rot="10800000">
            <a:off x="2623163" y="3425802"/>
            <a:ext cx="193500" cy="166800"/>
          </a:xfrm>
          <a:prstGeom prst="triangle">
            <a:avLst>
              <a:gd fmla="val 50000" name="adj"/>
            </a:avLst>
          </a:prstGeom>
          <a:solidFill>
            <a:srgbClr val="00D2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2391328" y="3668497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2391328" y="1303452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4380979" y="1303452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6370629" y="1303452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4380979" y="3668497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6370629" y="3668497"/>
            <a:ext cx="594000" cy="5940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1874450" y="9200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3D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Printing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12"/>
          <p:cNvSpPr txBox="1"/>
          <p:nvPr/>
        </p:nvSpPr>
        <p:spPr>
          <a:xfrm>
            <a:off x="3964625" y="8810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Laser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cutting</a:t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 txBox="1"/>
          <p:nvPr/>
        </p:nvSpPr>
        <p:spPr>
          <a:xfrm>
            <a:off x="6144000" y="8922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Fabri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cation</a:t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2068050" y="4267950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Jetson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Nano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5751775" y="4272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actuators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0" y="87775"/>
            <a:ext cx="87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725" y="1401822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 txBox="1"/>
          <p:nvPr/>
        </p:nvSpPr>
        <p:spPr>
          <a:xfrm>
            <a:off x="0" y="2003900"/>
            <a:ext cx="26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Mechanical 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Engineering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5" y="3179550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systems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4387" y="1426888"/>
            <a:ext cx="347174" cy="3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022" y="1436538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721" y="37301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0088" y="3791913"/>
            <a:ext cx="347175" cy="3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2048" y="3695698"/>
            <a:ext cx="469201" cy="4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2"/>
          <p:cNvSpPr txBox="1"/>
          <p:nvPr/>
        </p:nvSpPr>
        <p:spPr>
          <a:xfrm>
            <a:off x="4112313" y="4268675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USB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camera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0" y="-8962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Learnings- HW Tools and Technologies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6d3788bd4_2_56"/>
          <p:cNvSpPr/>
          <p:nvPr/>
        </p:nvSpPr>
        <p:spPr>
          <a:xfrm>
            <a:off x="245196" y="1891950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e6d3788bd4_2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519" y="2059548"/>
            <a:ext cx="1106100" cy="1166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ge6d3788bd4_2_56"/>
          <p:cNvSpPr/>
          <p:nvPr/>
        </p:nvSpPr>
        <p:spPr>
          <a:xfrm>
            <a:off x="1674139" y="3003566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e6d3788bd4_2_56"/>
          <p:cNvSpPr/>
          <p:nvPr/>
        </p:nvSpPr>
        <p:spPr>
          <a:xfrm>
            <a:off x="7050649" y="781550"/>
            <a:ext cx="13326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e6d3788bd4_2_56"/>
          <p:cNvSpPr/>
          <p:nvPr/>
        </p:nvSpPr>
        <p:spPr>
          <a:xfrm>
            <a:off x="5278313" y="831825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6d3788bd4_2_56"/>
          <p:cNvSpPr/>
          <p:nvPr/>
        </p:nvSpPr>
        <p:spPr>
          <a:xfrm>
            <a:off x="3506001" y="831799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e6d3788bd4_2_56"/>
          <p:cNvSpPr/>
          <p:nvPr/>
        </p:nvSpPr>
        <p:spPr>
          <a:xfrm>
            <a:off x="1631912" y="831799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6d3788bd4_2_56"/>
          <p:cNvSpPr/>
          <p:nvPr/>
        </p:nvSpPr>
        <p:spPr>
          <a:xfrm>
            <a:off x="3650591" y="2959552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6d3788bd4_2_56"/>
          <p:cNvSpPr/>
          <p:nvPr/>
        </p:nvSpPr>
        <p:spPr>
          <a:xfrm>
            <a:off x="5506539" y="2959552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e6d3788bd4_2_56"/>
          <p:cNvSpPr/>
          <p:nvPr/>
        </p:nvSpPr>
        <p:spPr>
          <a:xfrm>
            <a:off x="7196307" y="2959552"/>
            <a:ext cx="1386900" cy="13341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ge6d3788bd4_2_56"/>
          <p:cNvPicPr preferRelativeResize="0"/>
          <p:nvPr/>
        </p:nvPicPr>
        <p:blipFill rotWithShape="1">
          <a:blip r:embed="rId4">
            <a:alphaModFix/>
          </a:blip>
          <a:srcRect b="16671" l="0" r="0" t="16671"/>
          <a:stretch/>
        </p:blipFill>
        <p:spPr>
          <a:xfrm flipH="1">
            <a:off x="1801805" y="1061951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ge6d3788bd4_2_56"/>
          <p:cNvPicPr preferRelativeResize="0"/>
          <p:nvPr/>
        </p:nvPicPr>
        <p:blipFill rotWithShape="1">
          <a:blip r:embed="rId5">
            <a:alphaModFix/>
          </a:blip>
          <a:srcRect b="19430" l="0" r="0" t="-3365"/>
          <a:stretch/>
        </p:blipFill>
        <p:spPr>
          <a:xfrm>
            <a:off x="3676121" y="1061951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ge6d3788bd4_2_56"/>
          <p:cNvPicPr preferRelativeResize="0"/>
          <p:nvPr/>
        </p:nvPicPr>
        <p:blipFill rotWithShape="1">
          <a:blip r:embed="rId6">
            <a:alphaModFix/>
          </a:blip>
          <a:srcRect b="16679" l="0" r="0" t="16679"/>
          <a:stretch/>
        </p:blipFill>
        <p:spPr>
          <a:xfrm>
            <a:off x="5448430" y="1053297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ge6d3788bd4_2_56"/>
          <p:cNvPicPr preferRelativeResize="0"/>
          <p:nvPr/>
        </p:nvPicPr>
        <p:blipFill rotWithShape="1">
          <a:blip r:embed="rId7">
            <a:alphaModFix/>
          </a:blip>
          <a:srcRect b="16679" l="0" r="0" t="16679"/>
          <a:stretch/>
        </p:blipFill>
        <p:spPr>
          <a:xfrm>
            <a:off x="7193765" y="1003022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ge6d3788bd4_2_56"/>
          <p:cNvPicPr preferRelativeResize="0"/>
          <p:nvPr/>
        </p:nvPicPr>
        <p:blipFill rotWithShape="1">
          <a:blip r:embed="rId8">
            <a:alphaModFix/>
          </a:blip>
          <a:srcRect b="16671" l="0" r="0" t="16671"/>
          <a:stretch/>
        </p:blipFill>
        <p:spPr>
          <a:xfrm flipH="1">
            <a:off x="1844033" y="3225948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ge6d3788bd4_2_56"/>
          <p:cNvPicPr preferRelativeResize="0"/>
          <p:nvPr/>
        </p:nvPicPr>
        <p:blipFill rotWithShape="1">
          <a:blip r:embed="rId9">
            <a:alphaModFix/>
          </a:blip>
          <a:srcRect b="16671" l="-5370" r="5369" t="16671"/>
          <a:stretch/>
        </p:blipFill>
        <p:spPr>
          <a:xfrm>
            <a:off x="3820722" y="3189704"/>
            <a:ext cx="10467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ge6d3788bd4_2_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46862" y="3150214"/>
            <a:ext cx="1106100" cy="1103700"/>
          </a:xfrm>
          <a:prstGeom prst="ellipse">
            <a:avLst/>
          </a:prstGeom>
          <a:noFill/>
          <a:ln cap="flat" cmpd="sng" w="19050">
            <a:solidFill>
              <a:srgbClr val="37408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ge6d3788bd4_2_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51063" y="3118790"/>
            <a:ext cx="1106100" cy="116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ge6d3788bd4_2_56"/>
          <p:cNvSpPr txBox="1"/>
          <p:nvPr/>
        </p:nvSpPr>
        <p:spPr>
          <a:xfrm>
            <a:off x="950035" y="2165883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KAVIN KUMAR 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Visionary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Production</a:t>
            </a:r>
            <a:endParaRPr b="1">
              <a:solidFill>
                <a:srgbClr val="00D2E9"/>
              </a:solidFill>
            </a:endParaRPr>
          </a:p>
        </p:txBody>
      </p:sp>
      <p:sp>
        <p:nvSpPr>
          <p:cNvPr id="347" name="Google Shape;347;ge6d3788bd4_2_56"/>
          <p:cNvSpPr txBox="1"/>
          <p:nvPr/>
        </p:nvSpPr>
        <p:spPr>
          <a:xfrm>
            <a:off x="4554419" y="2148896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ADITHYA G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Hacker</a:t>
            </a:r>
            <a:endParaRPr b="1" i="0" sz="7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b="1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6d3788bd4_2_56"/>
          <p:cNvSpPr txBox="1"/>
          <p:nvPr/>
        </p:nvSpPr>
        <p:spPr>
          <a:xfrm>
            <a:off x="3506024" y="2148900"/>
            <a:ext cx="138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LASHYA P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Visionary</a:t>
            </a:r>
            <a:endParaRPr b="1" i="0" sz="7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b="1" i="0" sz="7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e6d3788bd4_2_56"/>
          <p:cNvSpPr txBox="1"/>
          <p:nvPr/>
        </p:nvSpPr>
        <p:spPr>
          <a:xfrm>
            <a:off x="6366533" y="2148908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ROHINI 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Hacker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>
              <a:solidFill>
                <a:srgbClr val="00D2E9"/>
              </a:solidFill>
            </a:endParaRPr>
          </a:p>
        </p:txBody>
      </p:sp>
      <p:sp>
        <p:nvSpPr>
          <p:cNvPr id="350" name="Google Shape;350;ge6d3788bd4_2_56"/>
          <p:cNvSpPr txBox="1"/>
          <p:nvPr/>
        </p:nvSpPr>
        <p:spPr>
          <a:xfrm>
            <a:off x="1014504" y="4387052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PRIYA S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Hacker</a:t>
            </a:r>
            <a:endParaRPr b="1" i="0" sz="7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b="1" i="0" sz="1400" u="none" cap="none" strike="noStrike">
              <a:solidFill>
                <a:srgbClr val="00D2E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e6d3788bd4_2_56"/>
          <p:cNvSpPr txBox="1"/>
          <p:nvPr/>
        </p:nvSpPr>
        <p:spPr>
          <a:xfrm>
            <a:off x="2926628" y="4387052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NIVEDA V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Designer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Electrical/Electronics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ge6d3788bd4_2_56"/>
          <p:cNvSpPr txBox="1"/>
          <p:nvPr/>
        </p:nvSpPr>
        <p:spPr>
          <a:xfrm>
            <a:off x="4892778" y="4337652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PUSPITHA P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Designer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b="1">
              <a:solidFill>
                <a:srgbClr val="00D2E9"/>
              </a:solidFill>
            </a:endParaRPr>
          </a:p>
        </p:txBody>
      </p:sp>
      <p:sp>
        <p:nvSpPr>
          <p:cNvPr id="353" name="Google Shape;353;ge6d3788bd4_2_56"/>
          <p:cNvSpPr txBox="1"/>
          <p:nvPr/>
        </p:nvSpPr>
        <p:spPr>
          <a:xfrm>
            <a:off x="6486719" y="4337652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KRISHAN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Vi</a:t>
            </a: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sionary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Textile</a:t>
            </a:r>
            <a:endParaRPr>
              <a:solidFill>
                <a:srgbClr val="00D2E9"/>
              </a:solidFill>
            </a:endParaRPr>
          </a:p>
        </p:txBody>
      </p:sp>
      <p:sp>
        <p:nvSpPr>
          <p:cNvPr id="354" name="Google Shape;354;ge6d3788bd4_2_56"/>
          <p:cNvSpPr txBox="1"/>
          <p:nvPr/>
        </p:nvSpPr>
        <p:spPr>
          <a:xfrm>
            <a:off x="-478825" y="3189705"/>
            <a:ext cx="28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VIVEK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Forge</a:t>
            </a:r>
            <a:endParaRPr b="1" sz="7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Program Manager</a:t>
            </a:r>
            <a:endParaRPr>
              <a:solidFill>
                <a:srgbClr val="00D2E9"/>
              </a:solidFill>
            </a:endParaRPr>
          </a:p>
        </p:txBody>
      </p:sp>
      <p:sp>
        <p:nvSpPr>
          <p:cNvPr id="355" name="Google Shape;355;ge6d3788bd4_2_56"/>
          <p:cNvSpPr txBox="1"/>
          <p:nvPr/>
        </p:nvSpPr>
        <p:spPr>
          <a:xfrm>
            <a:off x="0" y="-8950"/>
            <a:ext cx="9144000" cy="5232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AiNDRA ProtoSem Team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 txBox="1"/>
          <p:nvPr/>
        </p:nvSpPr>
        <p:spPr>
          <a:xfrm>
            <a:off x="0" y="0"/>
            <a:ext cx="685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</a:t>
            </a: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Transformation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00" y="1149150"/>
            <a:ext cx="2697375" cy="1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050" y="1149150"/>
            <a:ext cx="2697375" cy="1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4"/>
          <p:cNvSpPr txBox="1"/>
          <p:nvPr/>
        </p:nvSpPr>
        <p:spPr>
          <a:xfrm>
            <a:off x="847700" y="748950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Hardware/IoT</a:t>
            </a:r>
            <a:endParaRPr/>
          </a:p>
        </p:txBody>
      </p:sp>
      <p:sp>
        <p:nvSpPr>
          <p:cNvPr id="365" name="Google Shape;365;p14"/>
          <p:cNvSpPr txBox="1"/>
          <p:nvPr/>
        </p:nvSpPr>
        <p:spPr>
          <a:xfrm>
            <a:off x="3382159" y="748950"/>
            <a:ext cx="22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AI/ML - Data Science</a:t>
            </a:r>
            <a:endParaRPr/>
          </a:p>
        </p:txBody>
      </p:sp>
      <p:pic>
        <p:nvPicPr>
          <p:cNvPr id="366" name="Google Shape;3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050" y="1149150"/>
            <a:ext cx="2697375" cy="1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4"/>
          <p:cNvSpPr txBox="1"/>
          <p:nvPr/>
        </p:nvSpPr>
        <p:spPr>
          <a:xfrm>
            <a:off x="6413536" y="748950"/>
            <a:ext cx="22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SW Application Dev</a:t>
            </a:r>
            <a:endParaRPr/>
          </a:p>
        </p:txBody>
      </p:sp>
      <p:pic>
        <p:nvPicPr>
          <p:cNvPr id="368" name="Google Shape;3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700" y="3105150"/>
            <a:ext cx="2697375" cy="1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4"/>
          <p:cNvSpPr txBox="1"/>
          <p:nvPr/>
        </p:nvSpPr>
        <p:spPr>
          <a:xfrm>
            <a:off x="251750" y="2730150"/>
            <a:ext cx="2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Industrial Product </a:t>
            </a: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/>
          </a:p>
        </p:txBody>
      </p:sp>
      <p:pic>
        <p:nvPicPr>
          <p:cNvPr id="370" name="Google Shape;3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475" y="3105150"/>
            <a:ext cx="2756949" cy="1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4"/>
          <p:cNvSpPr txBox="1"/>
          <p:nvPr/>
        </p:nvSpPr>
        <p:spPr>
          <a:xfrm>
            <a:off x="3849295" y="271030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/>
          </a:p>
        </p:txBody>
      </p:sp>
      <p:pic>
        <p:nvPicPr>
          <p:cNvPr id="372" name="Google Shape;3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0049" y="3132150"/>
            <a:ext cx="2697375" cy="1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 txBox="1"/>
          <p:nvPr/>
        </p:nvSpPr>
        <p:spPr>
          <a:xfrm>
            <a:off x="6639600" y="2710300"/>
            <a:ext cx="17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IP Exploration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16"/>
          <p:cNvGrpSpPr/>
          <p:nvPr/>
        </p:nvGrpSpPr>
        <p:grpSpPr>
          <a:xfrm>
            <a:off x="2571346" y="5465"/>
            <a:ext cx="572282" cy="2897470"/>
            <a:chOff x="3942028" y="-1847"/>
            <a:chExt cx="763042" cy="3863293"/>
          </a:xfrm>
        </p:grpSpPr>
        <p:sp>
          <p:nvSpPr>
            <p:cNvPr id="379" name="Google Shape;379;p16"/>
            <p:cNvSpPr/>
            <p:nvPr/>
          </p:nvSpPr>
          <p:spPr>
            <a:xfrm>
              <a:off x="4288244" y="-1847"/>
              <a:ext cx="72000" cy="2651700"/>
            </a:xfrm>
            <a:prstGeom prst="rect">
              <a:avLst/>
            </a:prstGeom>
            <a:gradFill>
              <a:gsLst>
                <a:gs pos="0">
                  <a:srgbClr val="00D2E9">
                    <a:alpha val="80000"/>
                  </a:srgbClr>
                </a:gs>
                <a:gs pos="100000">
                  <a:srgbClr val="045962">
                    <a:alpha val="8000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 flipH="1" rot="5400000">
              <a:off x="3694671" y="2851048"/>
              <a:ext cx="1257755" cy="763042"/>
            </a:xfrm>
            <a:custGeom>
              <a:rect b="b" l="l" r="r" t="t"/>
              <a:pathLst>
                <a:path extrusionOk="0" h="652173" w="1075004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adFill>
              <a:gsLst>
                <a:gs pos="0">
                  <a:srgbClr val="00D2E9">
                    <a:alpha val="80000"/>
                  </a:srgbClr>
                </a:gs>
                <a:gs pos="100000">
                  <a:srgbClr val="045962">
                    <a:alpha val="8000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1983724" y="5465"/>
            <a:ext cx="572282" cy="2202451"/>
            <a:chOff x="3158533" y="-1847"/>
            <a:chExt cx="763042" cy="2936601"/>
          </a:xfrm>
        </p:grpSpPr>
        <p:sp>
          <p:nvSpPr>
            <p:cNvPr id="382" name="Google Shape;382;p16"/>
            <p:cNvSpPr/>
            <p:nvPr/>
          </p:nvSpPr>
          <p:spPr>
            <a:xfrm>
              <a:off x="3501625" y="-1847"/>
              <a:ext cx="72000" cy="1737300"/>
            </a:xfrm>
            <a:prstGeom prst="rect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 flipH="1" rot="5400000">
              <a:off x="2911176" y="1924355"/>
              <a:ext cx="1257755" cy="763042"/>
            </a:xfrm>
            <a:custGeom>
              <a:rect b="b" l="l" r="r" t="t"/>
              <a:pathLst>
                <a:path extrusionOk="0" h="652173" w="1075004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6"/>
          <p:cNvGrpSpPr/>
          <p:nvPr/>
        </p:nvGrpSpPr>
        <p:grpSpPr>
          <a:xfrm>
            <a:off x="1128750" y="5465"/>
            <a:ext cx="1075639" cy="4117059"/>
            <a:chOff x="2018567" y="-1847"/>
            <a:chExt cx="1434185" cy="5489411"/>
          </a:xfrm>
        </p:grpSpPr>
        <p:sp>
          <p:nvSpPr>
            <p:cNvPr id="385" name="Google Shape;385;p16"/>
            <p:cNvSpPr/>
            <p:nvPr/>
          </p:nvSpPr>
          <p:spPr>
            <a:xfrm>
              <a:off x="2701620" y="-1847"/>
              <a:ext cx="72000" cy="4023300"/>
            </a:xfrm>
            <a:prstGeom prst="rect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 flipH="1" rot="5400000">
              <a:off x="1974221" y="4009034"/>
              <a:ext cx="1522876" cy="1434185"/>
            </a:xfrm>
            <a:custGeom>
              <a:rect b="b" l="l" r="r" t="t"/>
              <a:pathLst>
                <a:path extrusionOk="0" h="2758049" w="2928608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220859" y="5465"/>
            <a:ext cx="572283" cy="2721672"/>
            <a:chOff x="808045" y="-1847"/>
            <a:chExt cx="763044" cy="3628897"/>
          </a:xfrm>
        </p:grpSpPr>
        <p:sp>
          <p:nvSpPr>
            <p:cNvPr id="388" name="Google Shape;388;p16"/>
            <p:cNvSpPr/>
            <p:nvPr/>
          </p:nvSpPr>
          <p:spPr>
            <a:xfrm>
              <a:off x="1152817" y="-1847"/>
              <a:ext cx="72000" cy="2377500"/>
            </a:xfrm>
            <a:prstGeom prst="rect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 flipH="1" rot="5400000">
              <a:off x="560690" y="2616650"/>
              <a:ext cx="1257755" cy="763044"/>
            </a:xfrm>
            <a:custGeom>
              <a:rect b="b" l="l" r="r" t="t"/>
              <a:pathLst>
                <a:path extrusionOk="0" h="652174" w="107500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808480" y="-8213"/>
            <a:ext cx="572282" cy="1837388"/>
            <a:chOff x="1591540" y="-20084"/>
            <a:chExt cx="763042" cy="2449849"/>
          </a:xfrm>
        </p:grpSpPr>
        <p:sp>
          <p:nvSpPr>
            <p:cNvPr id="391" name="Google Shape;391;p16"/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6"/>
            <p:cNvSpPr/>
            <p:nvPr/>
          </p:nvSpPr>
          <p:spPr>
            <a:xfrm flipH="1" rot="5400000">
              <a:off x="1344184" y="1419367"/>
              <a:ext cx="1257755" cy="763042"/>
            </a:xfrm>
            <a:custGeom>
              <a:rect b="b" l="l" r="r" t="t"/>
              <a:pathLst>
                <a:path extrusionOk="0" h="652173" w="1075004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  <a:reflection blurRad="0" dir="5400000" dist="85725" endA="0" endPos="75000" fadeDir="5400012" kx="0" rotWithShape="0" algn="bl" stA="15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16"/>
          <p:cNvSpPr/>
          <p:nvPr/>
        </p:nvSpPr>
        <p:spPr>
          <a:xfrm>
            <a:off x="3510575" y="1912375"/>
            <a:ext cx="4486500" cy="2050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i="0" lang="en" sz="5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THANK</a:t>
            </a:r>
            <a:r>
              <a:rPr b="1" i="0" lang="en" sz="5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5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 b="1" i="0" sz="5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4" name="Google Shape;394;p16"/>
          <p:cNvGrpSpPr/>
          <p:nvPr/>
        </p:nvGrpSpPr>
        <p:grpSpPr>
          <a:xfrm>
            <a:off x="8068310" y="-1373"/>
            <a:ext cx="1075639" cy="4215868"/>
            <a:chOff x="2018567" y="-1847"/>
            <a:chExt cx="1434185" cy="5489411"/>
          </a:xfrm>
        </p:grpSpPr>
        <p:sp>
          <p:nvSpPr>
            <p:cNvPr id="395" name="Google Shape;395;p16"/>
            <p:cNvSpPr/>
            <p:nvPr/>
          </p:nvSpPr>
          <p:spPr>
            <a:xfrm>
              <a:off x="2701620" y="-1847"/>
              <a:ext cx="72000" cy="4023300"/>
            </a:xfrm>
            <a:prstGeom prst="rect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reflection blurRad="0" dir="5400000" dist="38100" endA="0" endPos="67000" fadeDir="5400012" kx="0" rotWithShape="0" algn="bl" stA="62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 flipH="1" rot="5400000">
              <a:off x="1974221" y="4009034"/>
              <a:ext cx="1522876" cy="1434185"/>
            </a:xfrm>
            <a:custGeom>
              <a:rect b="b" l="l" r="r" t="t"/>
              <a:pathLst>
                <a:path extrusionOk="0" h="2758049" w="2928608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reflection blurRad="0" dir="5400000" dist="38100" endA="0" endPos="67000" fadeDir="5400012" kx="0" rotWithShape="0" algn="bl" stA="62000" stPos="0" sy="-100000" ky="0"/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575" y="1558675"/>
            <a:ext cx="4409192" cy="2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0750" y="1089225"/>
            <a:ext cx="80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powered MedTech company specializing in computational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Pathology</a:t>
            </a:r>
            <a:r>
              <a:rPr b="0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0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Radiology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726975" y="3710775"/>
            <a:ext cx="67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Products in-line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Aindra Clustr -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Collaborative website</a:t>
            </a:r>
            <a:r>
              <a:rPr b="0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Pathologists &amp; Radiologist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0" y="-19875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AiNDRA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/>
        </p:nvSpPr>
        <p:spPr>
          <a:xfrm>
            <a:off x="3642270" y="1137931"/>
            <a:ext cx="29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HMI software for translation control of actuators, camera controls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 txBox="1"/>
          <p:nvPr/>
        </p:nvSpPr>
        <p:spPr>
          <a:xfrm rot="-355">
            <a:off x="3642290" y="877397"/>
            <a:ext cx="29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HMI Software Development Module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4"/>
          <p:cNvCxnSpPr/>
          <p:nvPr/>
        </p:nvCxnSpPr>
        <p:spPr>
          <a:xfrm>
            <a:off x="2093350" y="2927720"/>
            <a:ext cx="839100" cy="1356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4" name="Google Shape;74;p4"/>
          <p:cNvCxnSpPr>
            <a:endCxn id="75" idx="4"/>
          </p:cNvCxnSpPr>
          <p:nvPr/>
        </p:nvCxnSpPr>
        <p:spPr>
          <a:xfrm>
            <a:off x="2006084" y="3003204"/>
            <a:ext cx="830400" cy="29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6" name="Google Shape;76;p4"/>
          <p:cNvCxnSpPr/>
          <p:nvPr/>
        </p:nvCxnSpPr>
        <p:spPr>
          <a:xfrm flipH="1" rot="10800000">
            <a:off x="2111203" y="2392383"/>
            <a:ext cx="787800" cy="501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" name="Google Shape;77;p4"/>
          <p:cNvCxnSpPr>
            <a:endCxn id="78" idx="6"/>
          </p:cNvCxnSpPr>
          <p:nvPr/>
        </p:nvCxnSpPr>
        <p:spPr>
          <a:xfrm flipH="1" rot="10800000">
            <a:off x="2111237" y="1524175"/>
            <a:ext cx="945600" cy="137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9" name="Google Shape;79;p4"/>
          <p:cNvSpPr/>
          <p:nvPr/>
        </p:nvSpPr>
        <p:spPr>
          <a:xfrm rot="7083718">
            <a:off x="1631041" y="2364023"/>
            <a:ext cx="960406" cy="1059757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/>
          <p:nvPr/>
        </p:nvSpPr>
        <p:spPr>
          <a:xfrm rot="7082971">
            <a:off x="2893593" y="912251"/>
            <a:ext cx="616288" cy="679949"/>
          </a:xfrm>
          <a:prstGeom prst="ellipse">
            <a:avLst/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/>
          <p:nvPr/>
        </p:nvSpPr>
        <p:spPr>
          <a:xfrm rot="7082971">
            <a:off x="2828382" y="3113197"/>
            <a:ext cx="616288" cy="679949"/>
          </a:xfrm>
          <a:prstGeom prst="ellipse">
            <a:avLst/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3577076" y="2019675"/>
            <a:ext cx="41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create a software module in order to capture low resolution image and generate region of interest coordinates in imaging device coordinate system.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3577076" y="1755413"/>
            <a:ext cx="324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Low Resolution Image Capture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3577076" y="3144175"/>
            <a:ext cx="44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software module to control a multi slide imaging device. The Module will get input from a low resolution camera and will generate coordinates for capturing each slide placed in the device.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3522193" y="2897925"/>
            <a:ext cx="29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Multi Slide Acquisition Module</a:t>
            </a:r>
            <a:r>
              <a:rPr b="1" i="0" lang="en" sz="11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3642281" y="4284025"/>
            <a:ext cx="338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 Processing module to filter, enhance, sharpen images acquired from imaging devices.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3522193" y="4067575"/>
            <a:ext cx="29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 Postprocess Acquired images</a:t>
            </a:r>
            <a:r>
              <a:rPr b="0" i="0" lang="en" sz="11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0" y="-19875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Solution Requirements</a:t>
            </a: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909" y="989175"/>
            <a:ext cx="486456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067" y="2524450"/>
            <a:ext cx="716165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/>
          <p:nvPr/>
        </p:nvSpPr>
        <p:spPr>
          <a:xfrm rot="7082971">
            <a:off x="2828388" y="1955001"/>
            <a:ext cx="616288" cy="679949"/>
          </a:xfrm>
          <a:prstGeom prst="ellipse">
            <a:avLst/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3207" y="2089050"/>
            <a:ext cx="486457" cy="44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4873" y="3276176"/>
            <a:ext cx="343108" cy="3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 rot="7082971">
            <a:off x="2828382" y="4195597"/>
            <a:ext cx="616288" cy="679949"/>
          </a:xfrm>
          <a:prstGeom prst="ellipse">
            <a:avLst/>
          </a:prstGeom>
          <a:gradFill>
            <a:gsLst>
              <a:gs pos="0">
                <a:srgbClr val="00D2E9">
                  <a:alpha val="80000"/>
                </a:srgbClr>
              </a:gs>
              <a:gs pos="100000">
                <a:srgbClr val="045962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4861" y="4376000"/>
            <a:ext cx="343108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idx="1" type="body"/>
          </p:nvPr>
        </p:nvSpPr>
        <p:spPr>
          <a:xfrm>
            <a:off x="800275" y="862850"/>
            <a:ext cx="7704300" cy="4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1" lang="en" sz="11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HMI Software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 Module</a:t>
            </a:r>
            <a:r>
              <a:rPr lang="en" sz="1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		         </a:t>
            </a:r>
            <a:r>
              <a:rPr b="1" lang="en" sz="11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Low Resolution</a:t>
            </a:r>
            <a:r>
              <a:rPr b="1" lang="en" sz="1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Capture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1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      Multi Slide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Acquisition Module </a:t>
            </a:r>
            <a:r>
              <a:rPr b="1" lang="en" sz="11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		   	        </a:t>
            </a:r>
            <a:r>
              <a:rPr b="1" lang="en" sz="11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Postprocess </a:t>
            </a:r>
            <a:r>
              <a:rPr b="1" lang="en" sz="1100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Acquired images</a:t>
            </a:r>
            <a:r>
              <a:rPr lang="en" sz="1100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500" y="1359850"/>
            <a:ext cx="2077125" cy="14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463" y="3444437"/>
            <a:ext cx="1997727" cy="15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7023" y="3417350"/>
            <a:ext cx="1724076" cy="16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"/>
          <p:cNvSpPr txBox="1"/>
          <p:nvPr/>
        </p:nvSpPr>
        <p:spPr>
          <a:xfrm>
            <a:off x="111275" y="101775"/>
            <a:ext cx="685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5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addition to AiNDRA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5102925" y="1332475"/>
            <a:ext cx="3130800" cy="15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150" y="1777238"/>
            <a:ext cx="1226900" cy="63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1575" y="1397900"/>
            <a:ext cx="1453600" cy="7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1825" y="2252650"/>
            <a:ext cx="1333350" cy="6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723975" y="1312400"/>
            <a:ext cx="1628100" cy="5727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905625" y="1389350"/>
            <a:ext cx="1264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Visionary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4699700" y="1757288"/>
            <a:ext cx="1628100" cy="4230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4962788" y="1726926"/>
            <a:ext cx="1101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Hacker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4699700" y="1008325"/>
            <a:ext cx="1628100" cy="4230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4802898" y="1008325"/>
            <a:ext cx="14217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i="0" lang="en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Designer</a:t>
            </a:r>
            <a:endParaRPr b="1" i="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850" y="2541470"/>
            <a:ext cx="1506626" cy="2130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6"/>
          <p:cNvCxnSpPr/>
          <p:nvPr/>
        </p:nvCxnSpPr>
        <p:spPr>
          <a:xfrm>
            <a:off x="2438338" y="1599800"/>
            <a:ext cx="4368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" name="Google Shape;120;p6"/>
          <p:cNvSpPr/>
          <p:nvPr/>
        </p:nvSpPr>
        <p:spPr>
          <a:xfrm>
            <a:off x="2961425" y="1190000"/>
            <a:ext cx="945900" cy="8217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3030526" y="1337150"/>
            <a:ext cx="129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Interview process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6"/>
          <p:cNvCxnSpPr/>
          <p:nvPr/>
        </p:nvCxnSpPr>
        <p:spPr>
          <a:xfrm>
            <a:off x="3751213" y="3378300"/>
            <a:ext cx="1833000" cy="11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6"/>
          <p:cNvSpPr/>
          <p:nvPr/>
        </p:nvSpPr>
        <p:spPr>
          <a:xfrm>
            <a:off x="3725713" y="3662425"/>
            <a:ext cx="1884000" cy="10650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Based on 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0" i="0" lang="en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Beta teams experience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- Skill set requirements 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- Interest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6"/>
          <p:cNvCxnSpPr/>
          <p:nvPr/>
        </p:nvCxnSpPr>
        <p:spPr>
          <a:xfrm>
            <a:off x="4157650" y="1597700"/>
            <a:ext cx="4368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6"/>
          <p:cNvCxnSpPr/>
          <p:nvPr/>
        </p:nvCxnSpPr>
        <p:spPr>
          <a:xfrm>
            <a:off x="6575750" y="1597700"/>
            <a:ext cx="436800" cy="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" name="Google Shape;126;p6"/>
          <p:cNvSpPr/>
          <p:nvPr/>
        </p:nvSpPr>
        <p:spPr>
          <a:xfrm>
            <a:off x="7120175" y="1190000"/>
            <a:ext cx="945900" cy="8217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7120163" y="1339463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Team Formation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7105801" y="1692488"/>
            <a:ext cx="12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2938" y="2596500"/>
            <a:ext cx="1421800" cy="213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/>
          <p:nvPr/>
        </p:nvSpPr>
        <p:spPr>
          <a:xfrm>
            <a:off x="0" y="-9975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Development- Team Formation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/>
        </p:nvSpPr>
        <p:spPr>
          <a:xfrm>
            <a:off x="786575" y="1352575"/>
            <a:ext cx="77043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8F8F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8F8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0" y="267900"/>
            <a:ext cx="819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1C20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Development - Agile Practices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699750" y="1145225"/>
            <a:ext cx="7377300" cy="34716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400" y="2919275"/>
            <a:ext cx="3163226" cy="15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10856" l="18345" r="9851" t="11431"/>
          <a:stretch/>
        </p:blipFill>
        <p:spPr>
          <a:xfrm>
            <a:off x="4337575" y="1733425"/>
            <a:ext cx="3488174" cy="2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 b="34019" l="16264" r="9436" t="0"/>
          <a:stretch/>
        </p:blipFill>
        <p:spPr>
          <a:xfrm>
            <a:off x="986400" y="1270800"/>
            <a:ext cx="3163224" cy="15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6d3788bd4_1_23"/>
          <p:cNvSpPr txBox="1"/>
          <p:nvPr/>
        </p:nvSpPr>
        <p:spPr>
          <a:xfrm>
            <a:off x="0" y="0"/>
            <a:ext cx="685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e6d3788bd4_1_2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Innovation skills/tools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4149525" y="3115550"/>
            <a:ext cx="5331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PIH</a:t>
            </a:r>
            <a:endParaRPr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149525" y="3515750"/>
            <a:ext cx="5331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PIR</a:t>
            </a:r>
            <a:endParaRPr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" name="Google Shape;154;p8"/>
          <p:cNvCxnSpPr>
            <a:stCxn id="152" idx="3"/>
            <a:endCxn id="153" idx="3"/>
          </p:cNvCxnSpPr>
          <p:nvPr/>
        </p:nvCxnSpPr>
        <p:spPr>
          <a:xfrm>
            <a:off x="4682625" y="3315650"/>
            <a:ext cx="600" cy="400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5" name="Google Shape;155;p8"/>
          <p:cNvCxnSpPr>
            <a:stCxn id="153" idx="1"/>
            <a:endCxn id="152" idx="1"/>
          </p:cNvCxnSpPr>
          <p:nvPr/>
        </p:nvCxnSpPr>
        <p:spPr>
          <a:xfrm flipH="1" rot="10800000">
            <a:off x="4149525" y="3315650"/>
            <a:ext cx="600" cy="400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6" name="Google Shape;156;p8"/>
          <p:cNvSpPr txBox="1"/>
          <p:nvPr/>
        </p:nvSpPr>
        <p:spPr>
          <a:xfrm>
            <a:off x="5165725" y="3266050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Iteration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5504463" y="3926600"/>
            <a:ext cx="4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34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4475" y="3266050"/>
            <a:ext cx="2827751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650" y="3402888"/>
            <a:ext cx="2827751" cy="162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799250" y="2739325"/>
            <a:ext cx="23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Discovery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p8"/>
          <p:cNvCxnSpPr/>
          <p:nvPr/>
        </p:nvCxnSpPr>
        <p:spPr>
          <a:xfrm rot="10800000">
            <a:off x="1676388" y="3095938"/>
            <a:ext cx="2235000" cy="30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8"/>
          <p:cNvSpPr txBox="1"/>
          <p:nvPr/>
        </p:nvSpPr>
        <p:spPr>
          <a:xfrm>
            <a:off x="255525" y="1796275"/>
            <a:ext cx="16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Brief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87" y="-7850"/>
            <a:ext cx="1975926" cy="1133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8"/>
          <p:cNvCxnSpPr/>
          <p:nvPr/>
        </p:nvCxnSpPr>
        <p:spPr>
          <a:xfrm flipH="1" rot="-5400000">
            <a:off x="971525" y="2280625"/>
            <a:ext cx="5910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8"/>
          <p:cNvSpPr txBox="1"/>
          <p:nvPr/>
        </p:nvSpPr>
        <p:spPr>
          <a:xfrm>
            <a:off x="1989025" y="1671050"/>
            <a:ext cx="13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Proposition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" name="Google Shape;166;p8"/>
          <p:cNvCxnSpPr>
            <a:endCxn id="165" idx="0"/>
          </p:cNvCxnSpPr>
          <p:nvPr/>
        </p:nvCxnSpPr>
        <p:spPr>
          <a:xfrm flipH="1" rot="10800000">
            <a:off x="958975" y="1671050"/>
            <a:ext cx="1681500" cy="107700"/>
          </a:xfrm>
          <a:prstGeom prst="curvedConnector4">
            <a:avLst>
              <a:gd fmla="val 30629" name="adj1"/>
              <a:gd fmla="val 3211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25150" y="-9462"/>
            <a:ext cx="1975916" cy="1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63250" y="2303100"/>
            <a:ext cx="168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Pains = 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Pain relievers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Gains = 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Gain Creators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flipH="1">
            <a:off x="2974888" y="2571738"/>
            <a:ext cx="28800" cy="97200"/>
          </a:xfrm>
          <a:prstGeom prst="straightConnector1">
            <a:avLst/>
          </a:prstGeom>
          <a:noFill/>
          <a:ln cap="flat" cmpd="sng" w="9525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8"/>
          <p:cNvCxnSpPr/>
          <p:nvPr/>
        </p:nvCxnSpPr>
        <p:spPr>
          <a:xfrm flipH="1">
            <a:off x="2975500" y="2393675"/>
            <a:ext cx="28500" cy="133200"/>
          </a:xfrm>
          <a:prstGeom prst="straightConnector1">
            <a:avLst/>
          </a:prstGeom>
          <a:noFill/>
          <a:ln cap="flat" cmpd="sng" w="9525">
            <a:solidFill>
              <a:srgbClr val="00D2E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8"/>
          <p:cNvCxnSpPr/>
          <p:nvPr/>
        </p:nvCxnSpPr>
        <p:spPr>
          <a:xfrm>
            <a:off x="2279500" y="2269063"/>
            <a:ext cx="1859700" cy="822300"/>
          </a:xfrm>
          <a:prstGeom prst="curvedConnector3">
            <a:avLst>
              <a:gd fmla="val 1404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2" name="Google Shape;172;p8"/>
          <p:cNvSpPr txBox="1"/>
          <p:nvPr/>
        </p:nvSpPr>
        <p:spPr>
          <a:xfrm>
            <a:off x="5165725" y="3556575"/>
            <a:ext cx="1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Iteration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endParaRPr b="1"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5437750" y="4088325"/>
            <a:ext cx="4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44</a:t>
            </a:r>
            <a:endParaRPr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113" y="3519185"/>
            <a:ext cx="2438777" cy="139506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2341300" y="1085925"/>
            <a:ext cx="17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Pains = 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Pain relievers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Gains = 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Gain Creators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3520738" y="1670988"/>
            <a:ext cx="150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MUP Concept</a:t>
            </a: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1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Exploration</a:t>
            </a:r>
            <a:endParaRPr b="1" i="0" sz="11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p8"/>
          <p:cNvCxnSpPr>
            <a:endCxn id="176" idx="1"/>
          </p:cNvCxnSpPr>
          <p:nvPr/>
        </p:nvCxnSpPr>
        <p:spPr>
          <a:xfrm>
            <a:off x="3087238" y="1932588"/>
            <a:ext cx="43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" name="Google Shape;17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7200" y="-28875"/>
            <a:ext cx="2000326" cy="1133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8"/>
          <p:cNvSpPr txBox="1"/>
          <p:nvPr/>
        </p:nvSpPr>
        <p:spPr>
          <a:xfrm>
            <a:off x="5165725" y="1719325"/>
            <a:ext cx="164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MUP</a:t>
            </a:r>
            <a:r>
              <a:rPr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2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Concept Assessment</a:t>
            </a:r>
            <a:endParaRPr b="1" i="0" sz="12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0" name="Google Shape;180;p8"/>
          <p:cNvCxnSpPr/>
          <p:nvPr/>
        </p:nvCxnSpPr>
        <p:spPr>
          <a:xfrm>
            <a:off x="4912525" y="1960825"/>
            <a:ext cx="43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1" name="Google Shape;18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73650" y="-7850"/>
            <a:ext cx="2018368" cy="1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/>
        </p:nvSpPr>
        <p:spPr>
          <a:xfrm>
            <a:off x="7070350" y="1671050"/>
            <a:ext cx="191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Minimum </a:t>
            </a:r>
            <a:r>
              <a:rPr b="1" lang="en" sz="1200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Usable Prototype</a:t>
            </a: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2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" name="Google Shape;183;p8"/>
          <p:cNvCxnSpPr>
            <a:endCxn id="182" idx="1"/>
          </p:cNvCxnSpPr>
          <p:nvPr/>
        </p:nvCxnSpPr>
        <p:spPr>
          <a:xfrm>
            <a:off x="6648850" y="1948100"/>
            <a:ext cx="42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4" name="Google Shape;18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24475" y="2542950"/>
            <a:ext cx="2827752" cy="15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11">
            <a:alphaModFix/>
          </a:blip>
          <a:srcRect b="0" l="0" r="27240" t="21228"/>
          <a:stretch/>
        </p:blipFill>
        <p:spPr>
          <a:xfrm>
            <a:off x="3969588" y="1213125"/>
            <a:ext cx="238125" cy="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950" y="2430562"/>
            <a:ext cx="204874" cy="20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/>
        </p:nvSpPr>
        <p:spPr>
          <a:xfrm>
            <a:off x="-689675" y="-60275"/>
            <a:ext cx="59073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805950" y="832175"/>
            <a:ext cx="75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Distributable point of care testing devices</a:t>
            </a:r>
            <a:r>
              <a:rPr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that perform high volume automatic testing of slide mountable autopsies driven by AI - </a:t>
            </a:r>
            <a:r>
              <a:rPr b="1" lang="en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reducing diagnosis time by 98%</a:t>
            </a:r>
            <a:r>
              <a:rPr lang="en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for critical illnesses (like cervical cancer)  </a:t>
            </a:r>
            <a:endParaRPr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2691188" y="243500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175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Results in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30 mi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n</a:t>
            </a:r>
            <a:r>
              <a:rPr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 </a:t>
            </a:r>
            <a:r>
              <a:rPr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vs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4-6 w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eeks</a:t>
            </a:r>
            <a:endParaRPr i="0" sz="1400" u="none" cap="none" strike="noStrike">
              <a:solidFill>
                <a:srgbClr val="00D2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2701063" y="3130054"/>
            <a:ext cx="36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175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90% </a:t>
            </a:r>
            <a:r>
              <a:rPr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sensitivity &amp;</a:t>
            </a:r>
            <a:r>
              <a:rPr b="1"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  <a:r>
              <a:rPr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specificity</a:t>
            </a:r>
            <a:endParaRPr i="0" sz="1400" u="none" cap="none" strike="noStrike"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2691188" y="3694275"/>
            <a:ext cx="39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1750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1/10</a:t>
            </a:r>
            <a:r>
              <a:rPr i="0" lang="en" sz="1400" u="none" cap="none" strike="noStrike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 the price of comparable products</a:t>
            </a:r>
            <a:endParaRPr i="0" sz="1400" u="none" cap="none" strike="noStrike"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2925213" y="4334700"/>
            <a:ext cx="36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D2E9"/>
                </a:solidFill>
                <a:latin typeface="Montserrat"/>
                <a:ea typeface="Montserrat"/>
                <a:cs typeface="Montserrat"/>
                <a:sym typeface="Montserrat"/>
              </a:rPr>
              <a:t>Compatible </a:t>
            </a:r>
            <a:r>
              <a:rPr lang="en">
                <a:solidFill>
                  <a:srgbClr val="F8F8F6"/>
                </a:solidFill>
                <a:latin typeface="Montserrat"/>
                <a:ea typeface="Montserrat"/>
                <a:cs typeface="Montserrat"/>
                <a:sym typeface="Montserrat"/>
              </a:rPr>
              <a:t>with existing lab practices</a:t>
            </a:r>
            <a:endParaRPr i="0" sz="1400" u="none" cap="none" strike="noStrike">
              <a:solidFill>
                <a:srgbClr val="F8F8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2138350" y="2350850"/>
            <a:ext cx="653100" cy="5685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2138350" y="2996213"/>
            <a:ext cx="653100" cy="5685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2138350" y="3686063"/>
            <a:ext cx="653100" cy="5685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2180250" y="4375913"/>
            <a:ext cx="653100" cy="568500"/>
          </a:xfrm>
          <a:prstGeom prst="ellipse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10" y="2474664"/>
            <a:ext cx="400200" cy="40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13" y="3110400"/>
            <a:ext cx="340150" cy="3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811" y="37702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712" y="4479825"/>
            <a:ext cx="400200" cy="39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